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61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96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43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004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15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532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47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458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3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1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8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94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01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11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34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07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90917B1-0FC8-47A6-B470-BED1B71EB57E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B48BB11-9937-493B-B8C4-B17E39F77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5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7" name="Rectangle 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B30E186-20B3-4BDB-8D64-5668084FD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8420" y="1370143"/>
            <a:ext cx="6391270" cy="4157446"/>
          </a:xfrm>
        </p:spPr>
        <p:txBody>
          <a:bodyPr anchor="ctr">
            <a:norm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Programovac</a:t>
            </a:r>
            <a:r>
              <a:rPr lang="cs-CZ" sz="6600">
                <a:solidFill>
                  <a:schemeClr val="tx1"/>
                </a:solidFill>
              </a:rPr>
              <a:t>í jazyk java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003EC4-F7F5-4449-B968-A5A54DB7B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861" y="1370143"/>
            <a:ext cx="2913091" cy="4157446"/>
          </a:xfrm>
        </p:spPr>
        <p:txBody>
          <a:bodyPr anchor="ctr">
            <a:normAutofit/>
          </a:bodyPr>
          <a:lstStyle/>
          <a:p>
            <a:pPr algn="r"/>
            <a:r>
              <a:rPr lang="cs-CZ" sz="2000"/>
              <a:t>Mareš Pavel</a:t>
            </a:r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19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7AC3F-95E1-483D-A437-FD27553D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– volba řešení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4E6D44-2F5A-4BC1-A4DF-1E0238957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metody, pro řešení daného problému jsou časově náročné a je tedy vhodné zvolit, jakým způsobem je vyřešit. Nejlepší příklad je </a:t>
            </a:r>
            <a:r>
              <a:rPr lang="cs-CZ" dirty="0" err="1"/>
              <a:t>Fibonacciho</a:t>
            </a:r>
            <a:r>
              <a:rPr lang="cs-CZ" dirty="0"/>
              <a:t> posloupnost čísel</a:t>
            </a:r>
          </a:p>
          <a:p>
            <a:r>
              <a:rPr lang="cs-CZ" dirty="0"/>
              <a:t>Metody lze řešit </a:t>
            </a:r>
            <a:r>
              <a:rPr lang="cs-CZ" b="1" dirty="0"/>
              <a:t>rekurzivně</a:t>
            </a:r>
            <a:r>
              <a:rPr lang="cs-CZ" dirty="0"/>
              <a:t> nebo </a:t>
            </a:r>
            <a:r>
              <a:rPr lang="cs-CZ" b="1" dirty="0"/>
              <a:t>cyklem</a:t>
            </a:r>
          </a:p>
          <a:p>
            <a:r>
              <a:rPr lang="cs-CZ" dirty="0"/>
              <a:t>Rekurze je volání metody </a:t>
            </a:r>
            <a:r>
              <a:rPr lang="cs-CZ"/>
              <a:t>sebe sama, </a:t>
            </a:r>
            <a:r>
              <a:rPr lang="cs-CZ" dirty="0"/>
              <a:t>která musí obsahovat podmínku, která následně zastaví volání jinak se jedná o </a:t>
            </a:r>
            <a:r>
              <a:rPr lang="cs-CZ" b="1" dirty="0"/>
              <a:t>nekonečné zanoření</a:t>
            </a:r>
            <a:r>
              <a:rPr lang="cs-CZ" dirty="0"/>
              <a:t>.</a:t>
            </a:r>
          </a:p>
          <a:p>
            <a:r>
              <a:rPr lang="cs-CZ" dirty="0"/>
              <a:t>Rekurze je náročná na zásobník, ale pro malý počet dat je velice snadná a poměrně rychlá.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129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1E6083-F2A8-45B8-B999-F634A7C0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Rekurze vs cyklus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AFFF7CAB-E5A7-4246-B14C-83220C6A8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09763" y="1647943"/>
            <a:ext cx="6470907" cy="355899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6150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7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5" name="Rectangle 31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182163-5711-4BFD-A94B-D674EF9F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Rekurze vs cyklus</a:t>
            </a:r>
          </a:p>
        </p:txBody>
      </p:sp>
      <p:pic>
        <p:nvPicPr>
          <p:cNvPr id="23" name="Zástupný obsah 22">
            <a:extLst>
              <a:ext uri="{FF2B5EF4-FFF2-40B4-BE49-F238E27FC236}">
                <a16:creationId xmlns:a16="http://schemas.microsoft.com/office/drawing/2014/main" id="{59AEECD7-EE3F-4975-A1FD-612C2107B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69629" y="1113063"/>
            <a:ext cx="6151174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1042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4" name="Rectangle 13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EFB6F21-D7D3-457A-9126-65C9F303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Děkuji za pozornost</a:t>
            </a:r>
            <a:endParaRPr lang="en-US" sz="5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638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9F602-271C-4A4D-84C2-AD082C0DE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Java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3E660-4318-4CF9-B189-A9E3D393D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Java je Objektově-Orientovaný Programovací (</a:t>
            </a:r>
            <a:r>
              <a:rPr lang="cs-CZ" b="1" dirty="0"/>
              <a:t>OOP</a:t>
            </a:r>
            <a:r>
              <a:rPr lang="cs-CZ" dirty="0"/>
              <a:t>) jazyk od firmy </a:t>
            </a:r>
            <a:r>
              <a:rPr lang="cs-CZ" b="1" dirty="0"/>
              <a:t>Oracle</a:t>
            </a:r>
          </a:p>
          <a:p>
            <a:r>
              <a:rPr lang="cs-CZ" dirty="0"/>
              <a:t>Ze začátku není nutné znát informace jak pracuje operační paměť, když programujeme nějaký program. Tato věc se začíná řešit, až ve fázi kdy řešíme tzv. </a:t>
            </a:r>
            <a:r>
              <a:rPr lang="cs-CZ" b="1" dirty="0"/>
              <a:t>„časovou náročnost“</a:t>
            </a:r>
            <a:r>
              <a:rPr lang="cs-CZ" dirty="0"/>
              <a:t>.</a:t>
            </a:r>
          </a:p>
          <a:p>
            <a:r>
              <a:rPr lang="cs-CZ" dirty="0"/>
              <a:t>Paměť, kterou využíváme se nazývá </a:t>
            </a:r>
            <a:r>
              <a:rPr lang="cs-CZ" b="1" dirty="0"/>
              <a:t>alokovaná paměť </a:t>
            </a:r>
            <a:r>
              <a:rPr lang="cs-CZ" dirty="0"/>
              <a:t>a ta se dělí na </a:t>
            </a:r>
            <a:r>
              <a:rPr lang="cs-CZ" b="1" dirty="0"/>
              <a:t>„Zásobník“ </a:t>
            </a:r>
            <a:r>
              <a:rPr lang="cs-CZ" dirty="0"/>
              <a:t>a </a:t>
            </a:r>
            <a:r>
              <a:rPr lang="cs-CZ" b="1" dirty="0"/>
              <a:t>„Haldu“</a:t>
            </a:r>
            <a:r>
              <a:rPr lang="cs-CZ" dirty="0"/>
              <a:t>, kde Zásobník slouží k ukládání proměnných a metod (u této paměti musíme řešit, aby nedošlo k jejímu </a:t>
            </a:r>
            <a:r>
              <a:rPr lang="cs-CZ" b="1" dirty="0"/>
              <a:t>„přetečení“</a:t>
            </a:r>
            <a:r>
              <a:rPr lang="cs-CZ" dirty="0"/>
              <a:t>) a Halda, která ukládá reference na objekty (ta se může vyskytovat v řádech GB)</a:t>
            </a:r>
          </a:p>
          <a:p>
            <a:r>
              <a:rPr lang="cs-CZ" dirty="0"/>
              <a:t>Každý řádek kódu musí být zakončen </a:t>
            </a:r>
            <a:r>
              <a:rPr lang="cs-CZ" b="1" dirty="0"/>
              <a:t>„;“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ale funkce či metody jsou zakončeny </a:t>
            </a:r>
            <a:r>
              <a:rPr lang="cs-CZ" b="1" dirty="0"/>
              <a:t>{ tělo kódu}</a:t>
            </a:r>
          </a:p>
        </p:txBody>
      </p:sp>
    </p:spTree>
    <p:extLst>
      <p:ext uri="{BB962C8B-B14F-4D97-AF65-F5344CB8AC3E}">
        <p14:creationId xmlns:p14="http://schemas.microsoft.com/office/powerpoint/2010/main" val="124713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F3883-3D44-4EA2-A808-C920DE51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Java – Datový typy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C7742D-F73D-4895-8D32-745C4A65E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Každý programovací jazyk musí obsahovat deklaraci proměnných</a:t>
            </a:r>
          </a:p>
          <a:p>
            <a:pPr>
              <a:buFont typeface="+mj-lt"/>
              <a:buAutoNum type="arabicPeriod"/>
            </a:pPr>
            <a:r>
              <a:rPr lang="cs-CZ"/>
              <a:t>Int – celočíselný datový typ 4 byte (od -2 147 483 648 do 2 147 483 648) </a:t>
            </a:r>
          </a:p>
          <a:p>
            <a:pPr>
              <a:buFont typeface="+mj-lt"/>
              <a:buAutoNum type="arabicPeriod"/>
            </a:pPr>
            <a:r>
              <a:rPr lang="cs-CZ"/>
              <a:t>String – textový řetězec</a:t>
            </a:r>
          </a:p>
          <a:p>
            <a:pPr>
              <a:buFont typeface="+mj-lt"/>
              <a:buAutoNum type="arabicPeriod"/>
            </a:pPr>
            <a:r>
              <a:rPr lang="cs-CZ"/>
              <a:t>Float/Double – Reálné číslo (4/8 byte)</a:t>
            </a:r>
          </a:p>
          <a:p>
            <a:pPr>
              <a:buFont typeface="+mj-lt"/>
              <a:buAutoNum type="arabicPeriod"/>
            </a:pPr>
            <a:r>
              <a:rPr lang="cs-CZ"/>
              <a:t>Char – znakový typ, který dokáže uchovat pouze jeden znak</a:t>
            </a:r>
          </a:p>
          <a:p>
            <a:pPr>
              <a:buFont typeface="+mj-lt"/>
              <a:buAutoNum type="arabicPeriod"/>
            </a:pPr>
            <a:r>
              <a:rPr lang="cs-CZ"/>
              <a:t>Boolean – uchovává hodnoty true nebo false</a:t>
            </a:r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64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997C7-BA1D-4299-A5E8-916CF6BC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metoda </a:t>
            </a:r>
            <a:r>
              <a:rPr lang="cs-CZ" dirty="0" err="1"/>
              <a:t>main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FAA85-2202-4D6C-8378-5F3BCF34F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metoda je hlavním kořenem celého programu, a zároveň místo, kde se program spustí.</a:t>
            </a:r>
          </a:p>
          <a:p>
            <a:r>
              <a:rPr lang="cs-CZ" dirty="0"/>
              <a:t>Jako parametr tato metoda přijímá </a:t>
            </a:r>
            <a:r>
              <a:rPr lang="cs-CZ" b="1" dirty="0"/>
              <a:t>„</a:t>
            </a:r>
            <a:r>
              <a:rPr lang="cs-CZ" b="1" dirty="0" err="1"/>
              <a:t>String</a:t>
            </a:r>
            <a:r>
              <a:rPr lang="cs-CZ" b="1" dirty="0"/>
              <a:t>[] </a:t>
            </a:r>
            <a:r>
              <a:rPr lang="cs-CZ" b="1" dirty="0" err="1"/>
              <a:t>args</a:t>
            </a:r>
            <a:r>
              <a:rPr lang="cs-CZ" b="1" dirty="0"/>
              <a:t>“, </a:t>
            </a:r>
            <a:r>
              <a:rPr lang="cs-CZ" dirty="0"/>
              <a:t>neboli nějaké </a:t>
            </a:r>
            <a:r>
              <a:rPr lang="cs-CZ" b="1" dirty="0"/>
              <a:t>pole textových řetězců</a:t>
            </a:r>
            <a:r>
              <a:rPr lang="cs-CZ" dirty="0"/>
              <a:t>, který získáme se spouštěcím příkazem, ale tato hodnota není povinná a tedy může být </a:t>
            </a:r>
            <a:r>
              <a:rPr lang="cs-CZ" b="1" dirty="0" err="1"/>
              <a:t>null</a:t>
            </a: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B9CB369-C1BF-476C-AAFA-1A02984B9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954" y="4311651"/>
            <a:ext cx="5169646" cy="109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2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49BA05-AE2F-4193-8559-77634146E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– Výstup/vstup do konzole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030699-6FF3-4E44-97E2-6387307E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Výstup do konzole děláme pro získání nějaké vyhodnocené hodnoty a to děláme následujícími příkazy:</a:t>
            </a:r>
          </a:p>
          <a:p>
            <a:pPr>
              <a:buFont typeface="+mj-lt"/>
              <a:buAutoNum type="arabicPeriod"/>
            </a:pPr>
            <a:r>
              <a:rPr lang="cs-CZ" dirty="0" err="1"/>
              <a:t>System.out.Print</a:t>
            </a:r>
            <a:r>
              <a:rPr lang="cs-CZ" dirty="0"/>
              <a:t>(„text“); nebo </a:t>
            </a:r>
            <a:r>
              <a:rPr lang="cs-CZ" dirty="0" err="1"/>
              <a:t>System.out.Print</a:t>
            </a:r>
            <a:r>
              <a:rPr lang="cs-CZ" dirty="0"/>
              <a:t>(</a:t>
            </a:r>
            <a:r>
              <a:rPr lang="cs-CZ" dirty="0" err="1"/>
              <a:t>promenna</a:t>
            </a:r>
            <a:r>
              <a:rPr lang="cs-CZ" dirty="0"/>
              <a:t>);</a:t>
            </a:r>
          </a:p>
          <a:p>
            <a:pPr>
              <a:buFont typeface="+mj-lt"/>
              <a:buAutoNum type="arabicPeriod"/>
            </a:pPr>
            <a:r>
              <a:rPr lang="cs-CZ" dirty="0" err="1"/>
              <a:t>System.out.Println</a:t>
            </a:r>
            <a:r>
              <a:rPr lang="cs-CZ" dirty="0"/>
              <a:t>(„text“); nebo </a:t>
            </a:r>
            <a:r>
              <a:rPr lang="cs-CZ" dirty="0" err="1"/>
              <a:t>System.out.Println</a:t>
            </a:r>
            <a:r>
              <a:rPr lang="cs-CZ" dirty="0"/>
              <a:t>(</a:t>
            </a:r>
            <a:r>
              <a:rPr lang="cs-CZ" dirty="0" err="1"/>
              <a:t>promenna</a:t>
            </a:r>
            <a:r>
              <a:rPr lang="cs-CZ" dirty="0"/>
              <a:t>);</a:t>
            </a:r>
          </a:p>
          <a:p>
            <a:r>
              <a:rPr lang="cs-CZ" dirty="0"/>
              <a:t>Vstup získáme z konzole od nějakého ručního zadání daným uživatelem, k tomu potřebujeme využít třídu </a:t>
            </a:r>
            <a:r>
              <a:rPr lang="cs-CZ" b="1" dirty="0"/>
              <a:t>Scanner:</a:t>
            </a:r>
          </a:p>
          <a:p>
            <a:r>
              <a:rPr lang="cs-CZ" dirty="0"/>
              <a:t>Scanner </a:t>
            </a:r>
            <a:r>
              <a:rPr lang="cs-CZ" dirty="0" err="1"/>
              <a:t>jmenopromenne</a:t>
            </a:r>
            <a:r>
              <a:rPr lang="cs-CZ" dirty="0"/>
              <a:t> = </a:t>
            </a:r>
            <a:r>
              <a:rPr lang="cs-CZ" dirty="0" err="1"/>
              <a:t>new</a:t>
            </a:r>
            <a:r>
              <a:rPr lang="cs-CZ" dirty="0"/>
              <a:t> Scanner(System.in);</a:t>
            </a:r>
          </a:p>
          <a:p>
            <a:r>
              <a:rPr lang="cs-CZ" dirty="0"/>
              <a:t>Následné získání je velmi jednoduché, založíme proměnnou například </a:t>
            </a:r>
            <a:r>
              <a:rPr lang="cs-CZ" dirty="0" err="1"/>
              <a:t>int</a:t>
            </a:r>
            <a:r>
              <a:rPr lang="cs-CZ" dirty="0"/>
              <a:t> a, a té přiřadíme vstup od uživatele: a = </a:t>
            </a:r>
            <a:r>
              <a:rPr lang="cs-CZ" dirty="0" err="1"/>
              <a:t>jmenopromenne.nextInt</a:t>
            </a:r>
            <a:r>
              <a:rPr lang="cs-CZ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7052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2B74B-3B8A-4BCD-96BD-4BA87428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– Podmínky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6DD76-D0FD-4793-B100-A8D897859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Podmínka je velmi častá součást programování, která vyhodnocuje výrok jako </a:t>
            </a:r>
            <a:r>
              <a:rPr lang="cs-CZ" b="1" dirty="0" err="1"/>
              <a:t>true</a:t>
            </a:r>
            <a:r>
              <a:rPr lang="cs-CZ" dirty="0"/>
              <a:t> nebo </a:t>
            </a:r>
            <a:r>
              <a:rPr lang="cs-CZ" b="1" dirty="0" err="1"/>
              <a:t>false</a:t>
            </a:r>
            <a:endParaRPr lang="cs-CZ" b="1" dirty="0"/>
          </a:p>
          <a:p>
            <a:r>
              <a:rPr lang="cs-CZ" b="1" dirty="0" err="1"/>
              <a:t>If</a:t>
            </a:r>
            <a:r>
              <a:rPr lang="cs-CZ" b="1" dirty="0"/>
              <a:t>(1 &lt; 5)</a:t>
            </a:r>
            <a:r>
              <a:rPr lang="cs-CZ" dirty="0"/>
              <a:t> toto je jeden z příkladů využití podmínky a tento výraz je vyhodnocen jako </a:t>
            </a:r>
            <a:r>
              <a:rPr lang="cs-CZ" dirty="0" err="1"/>
              <a:t>true</a:t>
            </a:r>
            <a:endParaRPr lang="cs-CZ" dirty="0"/>
          </a:p>
          <a:p>
            <a:r>
              <a:rPr lang="cs-CZ" dirty="0"/>
              <a:t>v podmínce lze použít tyto následující operace: (&lt;, &gt;, ==, !=, !&lt;, !&gt;)</a:t>
            </a:r>
          </a:p>
        </p:txBody>
      </p:sp>
    </p:spTree>
    <p:extLst>
      <p:ext uri="{BB962C8B-B14F-4D97-AF65-F5344CB8AC3E}">
        <p14:creationId xmlns:p14="http://schemas.microsoft.com/office/powerpoint/2010/main" val="224820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91694-250A-4D38-A04E-941B0409F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- Cykly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24A22-90A6-4B91-8906-521A28C04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Cyklus je uzavřená funkce, která nám bude provádět opakovaně věc do nějaké určité doby, v tomto případě se bude opakovat do doby, dokud výraz nebude vyhodnocen jako </a:t>
            </a:r>
            <a:r>
              <a:rPr lang="cs-CZ" b="1" dirty="0" err="1"/>
              <a:t>false</a:t>
            </a:r>
            <a:endParaRPr lang="cs-CZ" b="1" dirty="0"/>
          </a:p>
          <a:p>
            <a:r>
              <a:rPr lang="cs-CZ" dirty="0"/>
              <a:t>Cykly: </a:t>
            </a:r>
          </a:p>
          <a:p>
            <a:pPr>
              <a:buFont typeface="+mj-lt"/>
              <a:buAutoNum type="arabicPeriod"/>
            </a:pPr>
            <a:r>
              <a:rPr lang="cs-CZ" b="1" dirty="0" err="1"/>
              <a:t>While</a:t>
            </a:r>
            <a:r>
              <a:rPr lang="cs-CZ" b="1" dirty="0"/>
              <a:t>(podmínka) {}</a:t>
            </a:r>
          </a:p>
          <a:p>
            <a:pPr>
              <a:buFont typeface="+mj-lt"/>
              <a:buAutoNum type="arabicPeriod"/>
            </a:pPr>
            <a:r>
              <a:rPr lang="cs-CZ" b="1" dirty="0" err="1"/>
              <a:t>For</a:t>
            </a:r>
            <a:r>
              <a:rPr lang="cs-CZ" b="1" dirty="0"/>
              <a:t>(</a:t>
            </a:r>
            <a:r>
              <a:rPr lang="cs-CZ" b="1" dirty="0" err="1"/>
              <a:t>int</a:t>
            </a:r>
            <a:r>
              <a:rPr lang="cs-CZ" b="1" dirty="0"/>
              <a:t> = 0; i &lt; 10; i++) {} </a:t>
            </a:r>
            <a:r>
              <a:rPr lang="cs-CZ" dirty="0"/>
              <a:t>– tento cyklus se bude opakovat pouze omezeným počtem, v tomto případě 10 krát</a:t>
            </a:r>
          </a:p>
          <a:p>
            <a:pPr>
              <a:buFont typeface="+mj-lt"/>
              <a:buAutoNum type="arabicPeriod"/>
            </a:pPr>
            <a:r>
              <a:rPr lang="cs-CZ" b="1" dirty="0"/>
              <a:t>Do {} </a:t>
            </a:r>
            <a:r>
              <a:rPr lang="cs-CZ" b="1" dirty="0" err="1"/>
              <a:t>while</a:t>
            </a:r>
            <a:r>
              <a:rPr lang="cs-CZ" b="1" dirty="0"/>
              <a:t>(podmínka) </a:t>
            </a:r>
            <a:r>
              <a:rPr lang="cs-CZ" dirty="0"/>
              <a:t>– cyklus, který provede vše co je v těle </a:t>
            </a:r>
            <a:r>
              <a:rPr lang="cs-CZ" b="1" dirty="0"/>
              <a:t>do,</a:t>
            </a:r>
            <a:r>
              <a:rPr lang="cs-CZ" dirty="0"/>
              <a:t> a následně na konci se ověří podmínka</a:t>
            </a:r>
          </a:p>
        </p:txBody>
      </p:sp>
    </p:spTree>
    <p:extLst>
      <p:ext uri="{BB962C8B-B14F-4D97-AF65-F5344CB8AC3E}">
        <p14:creationId xmlns:p14="http://schemas.microsoft.com/office/powerpoint/2010/main" val="385357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52FB3-0D9F-4949-B773-0FB2E6BC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– Třída </a:t>
            </a:r>
            <a:r>
              <a:rPr lang="cs-CZ" dirty="0" err="1"/>
              <a:t>String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DEB8D-9E1A-4853-B6BC-6575BB9E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Datový typ </a:t>
            </a:r>
            <a:r>
              <a:rPr lang="cs-CZ" b="1" dirty="0" err="1"/>
              <a:t>String</a:t>
            </a:r>
            <a:r>
              <a:rPr lang="cs-CZ" dirty="0"/>
              <a:t> není přímo datový typ jako ostatní, protože se jedná o </a:t>
            </a:r>
            <a:r>
              <a:rPr lang="cs-CZ" b="1" dirty="0"/>
              <a:t>třídu</a:t>
            </a:r>
            <a:r>
              <a:rPr lang="cs-CZ" dirty="0"/>
              <a:t>, a taková třída má nějaké </a:t>
            </a:r>
            <a:r>
              <a:rPr lang="cs-CZ" b="1" dirty="0"/>
              <a:t>metody,</a:t>
            </a:r>
            <a:r>
              <a:rPr lang="cs-CZ" dirty="0"/>
              <a:t> které nám usnadní práci s textem</a:t>
            </a:r>
          </a:p>
          <a:p>
            <a:r>
              <a:rPr lang="cs-CZ" dirty="0" err="1"/>
              <a:t>String</a:t>
            </a:r>
            <a:r>
              <a:rPr lang="cs-CZ" dirty="0"/>
              <a:t> text = </a:t>
            </a:r>
            <a:r>
              <a:rPr lang="cs-CZ" dirty="0" err="1"/>
              <a:t>HelloWorld</a:t>
            </a:r>
            <a:r>
              <a:rPr lang="cs-CZ" dirty="0"/>
              <a:t>;</a:t>
            </a:r>
          </a:p>
          <a:p>
            <a:r>
              <a:rPr lang="cs-CZ" dirty="0"/>
              <a:t>Text lze upravovat následovně:</a:t>
            </a:r>
          </a:p>
          <a:p>
            <a:pPr>
              <a:buFont typeface="+mj-lt"/>
              <a:buAutoNum type="arabicPeriod"/>
            </a:pPr>
            <a:r>
              <a:rPr lang="cs-CZ" dirty="0"/>
              <a:t>Zmenšit/zvětšit všechny znaky na malá/velká písmena</a:t>
            </a:r>
          </a:p>
          <a:p>
            <a:pPr>
              <a:buFont typeface="+mj-lt"/>
              <a:buAutoNum type="arabicPeriod"/>
            </a:pPr>
            <a:r>
              <a:rPr lang="cs-CZ" dirty="0"/>
              <a:t>Získat počet znaků v textu</a:t>
            </a:r>
          </a:p>
          <a:p>
            <a:pPr>
              <a:buFont typeface="+mj-lt"/>
              <a:buAutoNum type="arabicPeriod"/>
            </a:pPr>
            <a:r>
              <a:rPr lang="cs-CZ" dirty="0"/>
              <a:t>„Osekat“ text, aby nebyly na začátku/konci mezery, které by mohly způsobovat chyby v budoucím použití nějaké chyby</a:t>
            </a:r>
          </a:p>
        </p:txBody>
      </p:sp>
    </p:spTree>
    <p:extLst>
      <p:ext uri="{BB962C8B-B14F-4D97-AF65-F5344CB8AC3E}">
        <p14:creationId xmlns:p14="http://schemas.microsoft.com/office/powerpoint/2010/main" val="109869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5948C-9884-48A8-9993-79EFD32B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Java – OOP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01197-DEFD-496C-B780-A0F3D688F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Objektově orientované programování je takové, kde zakládáme třídy a následně s nimi komunikujeme</a:t>
            </a:r>
          </a:p>
          <a:p>
            <a:r>
              <a:rPr lang="cs-CZ" dirty="0"/>
              <a:t>Následující třídy se využívají v OOP nejčastěji:</a:t>
            </a:r>
          </a:p>
          <a:p>
            <a:pPr>
              <a:buFont typeface="+mj-lt"/>
              <a:buAutoNum type="arabicPeriod"/>
            </a:pPr>
            <a:r>
              <a:rPr lang="cs-CZ" dirty="0" err="1"/>
              <a:t>Class</a:t>
            </a:r>
            <a:r>
              <a:rPr lang="cs-CZ" dirty="0"/>
              <a:t> – standartní třída</a:t>
            </a:r>
          </a:p>
          <a:p>
            <a:pPr>
              <a:buFont typeface="+mj-lt"/>
              <a:buAutoNum type="arabicPeriod"/>
            </a:pPr>
            <a:r>
              <a:rPr lang="cs-CZ" dirty="0"/>
              <a:t>Interface / </a:t>
            </a:r>
            <a:r>
              <a:rPr lang="cs-CZ" dirty="0" err="1"/>
              <a:t>Abstract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– třída, která obsahuje metody pro více tříd </a:t>
            </a:r>
          </a:p>
          <a:p>
            <a:pPr>
              <a:buFont typeface="+mj-lt"/>
              <a:buAutoNum type="arabicPeriod"/>
            </a:pPr>
            <a:r>
              <a:rPr lang="cs-CZ" dirty="0" err="1"/>
              <a:t>Enum</a:t>
            </a:r>
            <a:r>
              <a:rPr lang="cs-CZ" dirty="0"/>
              <a:t> – třída, která určuje jistou vlastnost například pohlaví (Muž, Žena)</a:t>
            </a:r>
          </a:p>
          <a:p>
            <a:r>
              <a:rPr lang="cs-CZ" dirty="0"/>
              <a:t>V OOP je nutno řešit </a:t>
            </a:r>
            <a:r>
              <a:rPr lang="cs-CZ" b="1" dirty="0"/>
              <a:t>dědičnost, zapouzdření</a:t>
            </a:r>
            <a:r>
              <a:rPr lang="cs-CZ" dirty="0"/>
              <a:t>, apod.</a:t>
            </a:r>
          </a:p>
        </p:txBody>
      </p:sp>
    </p:spTree>
    <p:extLst>
      <p:ext uri="{BB962C8B-B14F-4D97-AF65-F5344CB8AC3E}">
        <p14:creationId xmlns:p14="http://schemas.microsoft.com/office/powerpoint/2010/main" val="2825549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734</Words>
  <Application>Microsoft Office PowerPoint</Application>
  <PresentationFormat>Širokoúhlá obrazovka</PresentationFormat>
  <Paragraphs>56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Programovací jazyk java</vt:lpstr>
      <vt:lpstr>Základy Java</vt:lpstr>
      <vt:lpstr>Java – Datový typy</vt:lpstr>
      <vt:lpstr>Hlavní metoda main</vt:lpstr>
      <vt:lpstr>Java – Výstup/vstup do konzole</vt:lpstr>
      <vt:lpstr>Java – Podmínky</vt:lpstr>
      <vt:lpstr>Java - Cykly</vt:lpstr>
      <vt:lpstr>Java – Třída String</vt:lpstr>
      <vt:lpstr>Java – OOP</vt:lpstr>
      <vt:lpstr>Java – volba řešení problému</vt:lpstr>
      <vt:lpstr>Rekurze vs cyklus</vt:lpstr>
      <vt:lpstr>Rekurze vs cyklus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Programovací jazyk java</dc:title>
  <dc:creator>Pavel Mareš</dc:creator>
  <cp:lastModifiedBy>Pavel Mareš</cp:lastModifiedBy>
  <cp:revision>2</cp:revision>
  <dcterms:created xsi:type="dcterms:W3CDTF">2021-11-10T13:53:53Z</dcterms:created>
  <dcterms:modified xsi:type="dcterms:W3CDTF">2021-11-10T17:34:24Z</dcterms:modified>
</cp:coreProperties>
</file>